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4" r:id="rId4"/>
    <p:sldId id="257" r:id="rId5"/>
    <p:sldId id="259" r:id="rId6"/>
    <p:sldId id="261" r:id="rId7"/>
    <p:sldId id="267" r:id="rId8"/>
    <p:sldId id="271" r:id="rId9"/>
    <p:sldId id="262" r:id="rId10"/>
    <p:sldId id="273" r:id="rId11"/>
    <p:sldId id="264" r:id="rId12"/>
    <p:sldId id="265" r:id="rId13"/>
    <p:sldId id="266" r:id="rId14"/>
    <p:sldId id="268" r:id="rId15"/>
    <p:sldId id="269" r:id="rId16"/>
    <p:sldId id="272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CC00"/>
    <a:srgbClr val="008000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2" autoAdjust="0"/>
  </p:normalViewPr>
  <p:slideViewPr>
    <p:cSldViewPr>
      <p:cViewPr varScale="1">
        <p:scale>
          <a:sx n="64" d="100"/>
          <a:sy n="64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3C7834-1CDB-4C15-88AC-C786FE42947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9D8CC1-6356-428F-8515-47C6467F9123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bn-BD" dirty="0" smtClean="0"/>
        </a:p>
        <a:p>
          <a:endParaRPr lang="en-US" dirty="0"/>
        </a:p>
      </dgm:t>
    </dgm:pt>
    <dgm:pt modelId="{F24693FE-874A-48A7-BE43-DEF142B93EF6}" type="parTrans" cxnId="{1FD95459-CF2D-4598-AF5C-CD03EC732D7D}">
      <dgm:prSet/>
      <dgm:spPr/>
      <dgm:t>
        <a:bodyPr/>
        <a:lstStyle/>
        <a:p>
          <a:endParaRPr lang="en-US"/>
        </a:p>
      </dgm:t>
    </dgm:pt>
    <dgm:pt modelId="{6FE1DD8D-3026-4BFD-8A18-01A7A8306150}" type="sibTrans" cxnId="{1FD95459-CF2D-4598-AF5C-CD03EC732D7D}">
      <dgm:prSet/>
      <dgm:spPr/>
      <dgm:t>
        <a:bodyPr/>
        <a:lstStyle/>
        <a:p>
          <a:endParaRPr lang="en-US"/>
        </a:p>
      </dgm:t>
    </dgm:pt>
    <dgm:pt modelId="{6FBDCD86-54ED-44AA-A840-3F99C3B09F85}">
      <dgm:prSet phldrT="[Text]" custT="1"/>
      <dgm:spPr>
        <a:noFill/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bn-BD" sz="1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জন্মঃ</a:t>
          </a:r>
        </a:p>
        <a:p>
          <a:r>
            <a:rPr lang="bn-BD" sz="1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০৩/০৩/ ১৮৪৫ খ্রিঃ,স্থানঃ রাশিয়ার সেন্ট পিটার্স বুর্গে   </a:t>
          </a:r>
          <a:endParaRPr lang="en-US" sz="1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44FB7BE-E73A-4E0A-9FEA-6024EAF73BD9}" type="parTrans" cxnId="{3F8F3B20-2536-487B-8E4D-9C0F0C1B18AF}">
      <dgm:prSet/>
      <dgm:spPr>
        <a:solidFill>
          <a:srgbClr val="00CC00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E7099FF-A850-4B04-AE36-A50FECF58823}" type="sibTrans" cxnId="{3F8F3B20-2536-487B-8E4D-9C0F0C1B18AF}">
      <dgm:prSet/>
      <dgm:spPr/>
      <dgm:t>
        <a:bodyPr/>
        <a:lstStyle/>
        <a:p>
          <a:endParaRPr lang="en-US"/>
        </a:p>
      </dgm:t>
    </dgm:pt>
    <dgm:pt modelId="{01E6A606-01EA-4145-A6C2-5890F07CEE69}">
      <dgm:prSet phldrT="[Text]" custT="1"/>
      <dgm:spPr>
        <a:noFill/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পেশাঃ শিক্ষকতা ও গবেষনা 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FEA8E91-3192-4883-BEF7-7D568FD7BA61}" type="parTrans" cxnId="{B05915A1-3F6B-4E34-9376-3FBFFB8D285D}">
      <dgm:prSet/>
      <dgm:spPr>
        <a:solidFill>
          <a:srgbClr val="00CC00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2F4C8C1-53DE-40AF-AECE-5AD079013963}" type="sibTrans" cxnId="{B05915A1-3F6B-4E34-9376-3FBFFB8D285D}">
      <dgm:prSet/>
      <dgm:spPr/>
      <dgm:t>
        <a:bodyPr/>
        <a:lstStyle/>
        <a:p>
          <a:endParaRPr lang="en-US"/>
        </a:p>
      </dgm:t>
    </dgm:pt>
    <dgm:pt modelId="{29483B9B-332E-45F8-94E4-60E0A4AC88BA}">
      <dgm:prSet phldrT="[Text]" custT="1"/>
      <dgm:spPr>
        <a:noFill/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bn-BD" sz="1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গবেষনাঃ ১৮৬৭ খ্রিঃ </a:t>
          </a:r>
        </a:p>
        <a:p>
          <a:r>
            <a:rPr lang="bn-BD" sz="1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“ এক এক তত্ত”</a:t>
          </a:r>
          <a:endParaRPr lang="en-US" sz="1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8D58BE9-0F51-4751-886B-50511C68E768}" type="parTrans" cxnId="{076C988B-B7C3-4100-B709-3282FF40BDE2}">
      <dgm:prSet/>
      <dgm:spPr>
        <a:solidFill>
          <a:srgbClr val="00CC00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ED319213-6D77-4A0B-A4F3-20ACDF291ADC}" type="sibTrans" cxnId="{076C988B-B7C3-4100-B709-3282FF40BDE2}">
      <dgm:prSet/>
      <dgm:spPr/>
      <dgm:t>
        <a:bodyPr/>
        <a:lstStyle/>
        <a:p>
          <a:endParaRPr lang="en-US"/>
        </a:p>
      </dgm:t>
    </dgm:pt>
    <dgm:pt modelId="{99E67C1F-B416-4113-8461-CBD3E557B496}">
      <dgm:prSet phldrT="[Text]" custT="1"/>
      <dgm:spPr>
        <a:noFill/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bn-BD" sz="1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মৃত্যুঃ </a:t>
          </a:r>
        </a:p>
        <a:p>
          <a:r>
            <a:rPr lang="bn-BD" sz="1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০৬/০১ /১৯১৮ </a:t>
          </a:r>
        </a:p>
        <a:p>
          <a:r>
            <a:rPr lang="bn-BD" sz="1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খ্রিঃ </a:t>
          </a:r>
          <a:endParaRPr lang="en-US" sz="1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A6FBCA9-CB5B-49B8-A0E4-996D97DBD7F7}" type="parTrans" cxnId="{B5586AAE-740F-48CF-9D0C-5CA999F5C155}">
      <dgm:prSet/>
      <dgm:spPr>
        <a:solidFill>
          <a:srgbClr val="00CC00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CECD9B9-8A40-4498-8579-63FE06622EA5}" type="sibTrans" cxnId="{B5586AAE-740F-48CF-9D0C-5CA999F5C155}">
      <dgm:prSet/>
      <dgm:spPr/>
      <dgm:t>
        <a:bodyPr/>
        <a:lstStyle/>
        <a:p>
          <a:endParaRPr lang="en-US"/>
        </a:p>
      </dgm:t>
    </dgm:pt>
    <dgm:pt modelId="{6FF3E0E1-2162-4630-A1F0-7E412A3033B9}">
      <dgm:prSet custT="1"/>
      <dgm:spPr>
        <a:noFill/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জার্মানিতে স্থানান্তরঃ ১৮৫৬ খ্রিঃ 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C75185E-5959-4CBD-B866-445524CC4920}" type="parTrans" cxnId="{B1B6F765-AAD6-4808-ABC6-AA18AF77FFF7}">
      <dgm:prSet/>
      <dgm:spPr>
        <a:solidFill>
          <a:srgbClr val="00CC00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E4AE853F-4973-4EFB-BCC3-EAD21A4BC395}" type="sibTrans" cxnId="{B1B6F765-AAD6-4808-ABC6-AA18AF77FFF7}">
      <dgm:prSet/>
      <dgm:spPr/>
      <dgm:t>
        <a:bodyPr/>
        <a:lstStyle/>
        <a:p>
          <a:endParaRPr lang="en-US"/>
        </a:p>
      </dgm:t>
    </dgm:pt>
    <dgm:pt modelId="{484C471A-8CBE-42AA-88D1-DCDF3109298E}">
      <dgm:prSet custT="1"/>
      <dgm:spPr>
        <a:noFill/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ডিগ্রীঃ বার্লিন বিশ্ববিদ্যালয় থেকে পিএইচডি  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E6B85D6-FA45-4550-81C0-342B2AABADC3}" type="parTrans" cxnId="{C739E908-206B-4C96-B0A8-5AAE3D14ABA3}">
      <dgm:prSet/>
      <dgm:spPr>
        <a:solidFill>
          <a:srgbClr val="00CC00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C5302A67-A74C-4DB9-9609-215D3EA03366}" type="sibTrans" cxnId="{C739E908-206B-4C96-B0A8-5AAE3D14ABA3}">
      <dgm:prSet/>
      <dgm:spPr/>
      <dgm:t>
        <a:bodyPr/>
        <a:lstStyle/>
        <a:p>
          <a:endParaRPr lang="en-US"/>
        </a:p>
      </dgm:t>
    </dgm:pt>
    <dgm:pt modelId="{1B2FEBEC-02C7-49A8-9A79-6E2765874D8B}" type="pres">
      <dgm:prSet presAssocID="{6D3C7834-1CDB-4C15-88AC-C786FE42947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F5D4AD-44F5-4B64-9B52-2C2819887AC6}" type="pres">
      <dgm:prSet presAssocID="{199D8CC1-6356-428F-8515-47C6467F9123}" presName="centerShape" presStyleLbl="node0" presStyleIdx="0" presStyleCnt="1" custScaleX="144432" custScaleY="138220"/>
      <dgm:spPr/>
      <dgm:t>
        <a:bodyPr/>
        <a:lstStyle/>
        <a:p>
          <a:endParaRPr lang="en-US"/>
        </a:p>
      </dgm:t>
    </dgm:pt>
    <dgm:pt modelId="{880094C2-A28C-4C1A-8D0D-5A11B4437C4A}" type="pres">
      <dgm:prSet presAssocID="{444FB7BE-E73A-4E0A-9FEA-6024EAF73BD9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2F21F23-048D-48BD-8692-B5296372F67B}" type="pres">
      <dgm:prSet presAssocID="{444FB7BE-E73A-4E0A-9FEA-6024EAF73BD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8FD5A38-7956-4C17-8DF6-02C8E045E495}" type="pres">
      <dgm:prSet presAssocID="{6FBDCD86-54ED-44AA-A840-3F99C3B09F8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B6068-2A68-4A88-BEC3-D435120419C8}" type="pres">
      <dgm:prSet presAssocID="{BC75185E-5959-4CBD-B866-445524CC4920}" presName="parTrans" presStyleLbl="sibTrans2D1" presStyleIdx="1" presStyleCnt="6"/>
      <dgm:spPr/>
      <dgm:t>
        <a:bodyPr/>
        <a:lstStyle/>
        <a:p>
          <a:endParaRPr lang="en-US"/>
        </a:p>
      </dgm:t>
    </dgm:pt>
    <dgm:pt modelId="{852AE568-3CD7-4DE2-A3CA-C8E10D0EC6C4}" type="pres">
      <dgm:prSet presAssocID="{BC75185E-5959-4CBD-B866-445524CC492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103AEEA6-1BCD-4E93-9456-45085487BC55}" type="pres">
      <dgm:prSet presAssocID="{6FF3E0E1-2162-4630-A1F0-7E412A3033B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CC7CD-C627-4519-B45A-BCA1BF5D8C0C}" type="pres">
      <dgm:prSet presAssocID="{4E6B85D6-FA45-4550-81C0-342B2AABADC3}" presName="parTrans" presStyleLbl="sibTrans2D1" presStyleIdx="2" presStyleCnt="6"/>
      <dgm:spPr/>
      <dgm:t>
        <a:bodyPr/>
        <a:lstStyle/>
        <a:p>
          <a:endParaRPr lang="en-US"/>
        </a:p>
      </dgm:t>
    </dgm:pt>
    <dgm:pt modelId="{336738B5-AAAC-463D-921A-50D799B4395B}" type="pres">
      <dgm:prSet presAssocID="{4E6B85D6-FA45-4550-81C0-342B2AABADC3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E7B8B09D-40FD-4F5A-8B8C-ADA38E29A2AF}" type="pres">
      <dgm:prSet presAssocID="{484C471A-8CBE-42AA-88D1-DCDF3109298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79B87-BC6B-4748-B10C-B50C0F6A3C2E}" type="pres">
      <dgm:prSet presAssocID="{DFEA8E91-3192-4883-BEF7-7D568FD7BA61}" presName="parTrans" presStyleLbl="sibTrans2D1" presStyleIdx="3" presStyleCnt="6"/>
      <dgm:spPr/>
      <dgm:t>
        <a:bodyPr/>
        <a:lstStyle/>
        <a:p>
          <a:endParaRPr lang="en-US"/>
        </a:p>
      </dgm:t>
    </dgm:pt>
    <dgm:pt modelId="{EF9D0B5A-E5D6-480A-B14C-F0B067B3A8E5}" type="pres">
      <dgm:prSet presAssocID="{DFEA8E91-3192-4883-BEF7-7D568FD7BA61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BF7D5F1-E699-4506-A739-BBD37137F68A}" type="pres">
      <dgm:prSet presAssocID="{01E6A606-01EA-4145-A6C2-5890F07CEE6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9510E-D08F-4FA7-8452-6FE0F63C166E}" type="pres">
      <dgm:prSet presAssocID="{98D58BE9-0F51-4751-886B-50511C68E768}" presName="parTrans" presStyleLbl="sibTrans2D1" presStyleIdx="4" presStyleCnt="6"/>
      <dgm:spPr/>
      <dgm:t>
        <a:bodyPr/>
        <a:lstStyle/>
        <a:p>
          <a:endParaRPr lang="en-US"/>
        </a:p>
      </dgm:t>
    </dgm:pt>
    <dgm:pt modelId="{1E389CF4-7894-4274-949A-54C603D560CF}" type="pres">
      <dgm:prSet presAssocID="{98D58BE9-0F51-4751-886B-50511C68E768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A020C393-BAC3-4F88-A373-D5A761650413}" type="pres">
      <dgm:prSet presAssocID="{29483B9B-332E-45F8-94E4-60E0A4AC88B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A11E2-FCA2-49BA-993B-8C29C8DA503F}" type="pres">
      <dgm:prSet presAssocID="{4A6FBCA9-CB5B-49B8-A0E4-996D97DBD7F7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060F1A4-75B4-4793-95B1-5B696F2C1135}" type="pres">
      <dgm:prSet presAssocID="{4A6FBCA9-CB5B-49B8-A0E4-996D97DBD7F7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4EA7E16-34CA-42E5-98CD-0FAF32231654}" type="pres">
      <dgm:prSet presAssocID="{99E67C1F-B416-4113-8461-CBD3E557B49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41B866-959D-4D1C-81BD-A5828939D845}" type="presOf" srcId="{DFEA8E91-3192-4883-BEF7-7D568FD7BA61}" destId="{A7E79B87-BC6B-4748-B10C-B50C0F6A3C2E}" srcOrd="0" destOrd="0" presId="urn:microsoft.com/office/officeart/2005/8/layout/radial5"/>
    <dgm:cxn modelId="{75E5F11F-BF71-4FFB-B038-098465A81E6F}" type="presOf" srcId="{29483B9B-332E-45F8-94E4-60E0A4AC88BA}" destId="{A020C393-BAC3-4F88-A373-D5A761650413}" srcOrd="0" destOrd="0" presId="urn:microsoft.com/office/officeart/2005/8/layout/radial5"/>
    <dgm:cxn modelId="{FA7127D2-1FDF-4BFD-B135-9B6173934DAB}" type="presOf" srcId="{6FF3E0E1-2162-4630-A1F0-7E412A3033B9}" destId="{103AEEA6-1BCD-4E93-9456-45085487BC55}" srcOrd="0" destOrd="0" presId="urn:microsoft.com/office/officeart/2005/8/layout/radial5"/>
    <dgm:cxn modelId="{6F98C119-EC97-481F-B568-B38A786768EB}" type="presOf" srcId="{DFEA8E91-3192-4883-BEF7-7D568FD7BA61}" destId="{EF9D0B5A-E5D6-480A-B14C-F0B067B3A8E5}" srcOrd="1" destOrd="0" presId="urn:microsoft.com/office/officeart/2005/8/layout/radial5"/>
    <dgm:cxn modelId="{225F7125-380A-4BA3-86B0-A7E7F7A33F70}" type="presOf" srcId="{BC75185E-5959-4CBD-B866-445524CC4920}" destId="{0C5B6068-2A68-4A88-BEC3-D435120419C8}" srcOrd="0" destOrd="0" presId="urn:microsoft.com/office/officeart/2005/8/layout/radial5"/>
    <dgm:cxn modelId="{7D5607CC-125B-4E9A-AFBE-86F83C919326}" type="presOf" srcId="{4A6FBCA9-CB5B-49B8-A0E4-996D97DBD7F7}" destId="{7060F1A4-75B4-4793-95B1-5B696F2C1135}" srcOrd="1" destOrd="0" presId="urn:microsoft.com/office/officeart/2005/8/layout/radial5"/>
    <dgm:cxn modelId="{D4C18049-DED8-45D8-9A52-B4080BAC36C3}" type="presOf" srcId="{444FB7BE-E73A-4E0A-9FEA-6024EAF73BD9}" destId="{82F21F23-048D-48BD-8692-B5296372F67B}" srcOrd="1" destOrd="0" presId="urn:microsoft.com/office/officeart/2005/8/layout/radial5"/>
    <dgm:cxn modelId="{CF7C112D-B99B-41F4-80A4-BCEFB7D046CB}" type="presOf" srcId="{99E67C1F-B416-4113-8461-CBD3E557B496}" destId="{A4EA7E16-34CA-42E5-98CD-0FAF32231654}" srcOrd="0" destOrd="0" presId="urn:microsoft.com/office/officeart/2005/8/layout/radial5"/>
    <dgm:cxn modelId="{9D3BE7F7-9D68-4054-890C-132E9CFE5675}" type="presOf" srcId="{444FB7BE-E73A-4E0A-9FEA-6024EAF73BD9}" destId="{880094C2-A28C-4C1A-8D0D-5A11B4437C4A}" srcOrd="0" destOrd="0" presId="urn:microsoft.com/office/officeart/2005/8/layout/radial5"/>
    <dgm:cxn modelId="{B05915A1-3F6B-4E34-9376-3FBFFB8D285D}" srcId="{199D8CC1-6356-428F-8515-47C6467F9123}" destId="{01E6A606-01EA-4145-A6C2-5890F07CEE69}" srcOrd="3" destOrd="0" parTransId="{DFEA8E91-3192-4883-BEF7-7D568FD7BA61}" sibTransId="{F2F4C8C1-53DE-40AF-AECE-5AD079013963}"/>
    <dgm:cxn modelId="{F1281F29-0F62-4360-8EC9-E19620203605}" type="presOf" srcId="{6D3C7834-1CDB-4C15-88AC-C786FE429472}" destId="{1B2FEBEC-02C7-49A8-9A79-6E2765874D8B}" srcOrd="0" destOrd="0" presId="urn:microsoft.com/office/officeart/2005/8/layout/radial5"/>
    <dgm:cxn modelId="{C17773F2-CE5A-4F1F-ADC1-577C920C9695}" type="presOf" srcId="{4E6B85D6-FA45-4550-81C0-342B2AABADC3}" destId="{BFACC7CD-C627-4519-B45A-BCA1BF5D8C0C}" srcOrd="0" destOrd="0" presId="urn:microsoft.com/office/officeart/2005/8/layout/radial5"/>
    <dgm:cxn modelId="{C15FB95C-A12F-45F5-9ABA-FF26460C2AB2}" type="presOf" srcId="{98D58BE9-0F51-4751-886B-50511C68E768}" destId="{1E389CF4-7894-4274-949A-54C603D560CF}" srcOrd="1" destOrd="0" presId="urn:microsoft.com/office/officeart/2005/8/layout/radial5"/>
    <dgm:cxn modelId="{8410BCB8-DFC5-4F36-951E-46860E412B64}" type="presOf" srcId="{6FBDCD86-54ED-44AA-A840-3F99C3B09F85}" destId="{B8FD5A38-7956-4C17-8DF6-02C8E045E495}" srcOrd="0" destOrd="0" presId="urn:microsoft.com/office/officeart/2005/8/layout/radial5"/>
    <dgm:cxn modelId="{1FD95459-CF2D-4598-AF5C-CD03EC732D7D}" srcId="{6D3C7834-1CDB-4C15-88AC-C786FE429472}" destId="{199D8CC1-6356-428F-8515-47C6467F9123}" srcOrd="0" destOrd="0" parTransId="{F24693FE-874A-48A7-BE43-DEF142B93EF6}" sibTransId="{6FE1DD8D-3026-4BFD-8A18-01A7A8306150}"/>
    <dgm:cxn modelId="{6B8FD55A-8907-4D01-998E-EB22613E40D5}" type="presOf" srcId="{199D8CC1-6356-428F-8515-47C6467F9123}" destId="{95F5D4AD-44F5-4B64-9B52-2C2819887AC6}" srcOrd="0" destOrd="0" presId="urn:microsoft.com/office/officeart/2005/8/layout/radial5"/>
    <dgm:cxn modelId="{3F8F3B20-2536-487B-8E4D-9C0F0C1B18AF}" srcId="{199D8CC1-6356-428F-8515-47C6467F9123}" destId="{6FBDCD86-54ED-44AA-A840-3F99C3B09F85}" srcOrd="0" destOrd="0" parTransId="{444FB7BE-E73A-4E0A-9FEA-6024EAF73BD9}" sibTransId="{1E7099FF-A850-4B04-AE36-A50FECF58823}"/>
    <dgm:cxn modelId="{6711F646-DF66-4983-9673-991D75C5D47F}" type="presOf" srcId="{4E6B85D6-FA45-4550-81C0-342B2AABADC3}" destId="{336738B5-AAAC-463D-921A-50D799B4395B}" srcOrd="1" destOrd="0" presId="urn:microsoft.com/office/officeart/2005/8/layout/radial5"/>
    <dgm:cxn modelId="{B5586AAE-740F-48CF-9D0C-5CA999F5C155}" srcId="{199D8CC1-6356-428F-8515-47C6467F9123}" destId="{99E67C1F-B416-4113-8461-CBD3E557B496}" srcOrd="5" destOrd="0" parTransId="{4A6FBCA9-CB5B-49B8-A0E4-996D97DBD7F7}" sibTransId="{9CECD9B9-8A40-4498-8579-63FE06622EA5}"/>
    <dgm:cxn modelId="{C739E908-206B-4C96-B0A8-5AAE3D14ABA3}" srcId="{199D8CC1-6356-428F-8515-47C6467F9123}" destId="{484C471A-8CBE-42AA-88D1-DCDF3109298E}" srcOrd="2" destOrd="0" parTransId="{4E6B85D6-FA45-4550-81C0-342B2AABADC3}" sibTransId="{C5302A67-A74C-4DB9-9609-215D3EA03366}"/>
    <dgm:cxn modelId="{157AE701-D411-4DE1-9A39-769B55F64F34}" type="presOf" srcId="{484C471A-8CBE-42AA-88D1-DCDF3109298E}" destId="{E7B8B09D-40FD-4F5A-8B8C-ADA38E29A2AF}" srcOrd="0" destOrd="0" presId="urn:microsoft.com/office/officeart/2005/8/layout/radial5"/>
    <dgm:cxn modelId="{8F4E3F57-D419-4503-A9A5-1C4EDA69AFEE}" type="presOf" srcId="{98D58BE9-0F51-4751-886B-50511C68E768}" destId="{4A49510E-D08F-4FA7-8452-6FE0F63C166E}" srcOrd="0" destOrd="0" presId="urn:microsoft.com/office/officeart/2005/8/layout/radial5"/>
    <dgm:cxn modelId="{87945585-82D0-45DF-ADF1-4B45906C9B8B}" type="presOf" srcId="{4A6FBCA9-CB5B-49B8-A0E4-996D97DBD7F7}" destId="{58CA11E2-FCA2-49BA-993B-8C29C8DA503F}" srcOrd="0" destOrd="0" presId="urn:microsoft.com/office/officeart/2005/8/layout/radial5"/>
    <dgm:cxn modelId="{B1B6F765-AAD6-4808-ABC6-AA18AF77FFF7}" srcId="{199D8CC1-6356-428F-8515-47C6467F9123}" destId="{6FF3E0E1-2162-4630-A1F0-7E412A3033B9}" srcOrd="1" destOrd="0" parTransId="{BC75185E-5959-4CBD-B866-445524CC4920}" sibTransId="{E4AE853F-4973-4EFB-BCC3-EAD21A4BC395}"/>
    <dgm:cxn modelId="{5DE9245D-3CB3-4F09-8EDE-22683E78FEB8}" type="presOf" srcId="{BC75185E-5959-4CBD-B866-445524CC4920}" destId="{852AE568-3CD7-4DE2-A3CA-C8E10D0EC6C4}" srcOrd="1" destOrd="0" presId="urn:microsoft.com/office/officeart/2005/8/layout/radial5"/>
    <dgm:cxn modelId="{076C988B-B7C3-4100-B709-3282FF40BDE2}" srcId="{199D8CC1-6356-428F-8515-47C6467F9123}" destId="{29483B9B-332E-45F8-94E4-60E0A4AC88BA}" srcOrd="4" destOrd="0" parTransId="{98D58BE9-0F51-4751-886B-50511C68E768}" sibTransId="{ED319213-6D77-4A0B-A4F3-20ACDF291ADC}"/>
    <dgm:cxn modelId="{08B7D084-FDD8-499E-B80F-65123381C3C9}" type="presOf" srcId="{01E6A606-01EA-4145-A6C2-5890F07CEE69}" destId="{3BF7D5F1-E699-4506-A739-BBD37137F68A}" srcOrd="0" destOrd="0" presId="urn:microsoft.com/office/officeart/2005/8/layout/radial5"/>
    <dgm:cxn modelId="{4F99AF9F-8906-4E2E-A90F-F33677CAB3E3}" type="presParOf" srcId="{1B2FEBEC-02C7-49A8-9A79-6E2765874D8B}" destId="{95F5D4AD-44F5-4B64-9B52-2C2819887AC6}" srcOrd="0" destOrd="0" presId="urn:microsoft.com/office/officeart/2005/8/layout/radial5"/>
    <dgm:cxn modelId="{305DD0D4-5E6F-4847-879D-B6D836B87772}" type="presParOf" srcId="{1B2FEBEC-02C7-49A8-9A79-6E2765874D8B}" destId="{880094C2-A28C-4C1A-8D0D-5A11B4437C4A}" srcOrd="1" destOrd="0" presId="urn:microsoft.com/office/officeart/2005/8/layout/radial5"/>
    <dgm:cxn modelId="{BECF4F49-8398-4377-9EFF-9F6786C46904}" type="presParOf" srcId="{880094C2-A28C-4C1A-8D0D-5A11B4437C4A}" destId="{82F21F23-048D-48BD-8692-B5296372F67B}" srcOrd="0" destOrd="0" presId="urn:microsoft.com/office/officeart/2005/8/layout/radial5"/>
    <dgm:cxn modelId="{7208E658-372F-4431-9DB9-E001B4DF5E5B}" type="presParOf" srcId="{1B2FEBEC-02C7-49A8-9A79-6E2765874D8B}" destId="{B8FD5A38-7956-4C17-8DF6-02C8E045E495}" srcOrd="2" destOrd="0" presId="urn:microsoft.com/office/officeart/2005/8/layout/radial5"/>
    <dgm:cxn modelId="{BADA15CA-61D9-4AEB-AF33-03E3836BB5B9}" type="presParOf" srcId="{1B2FEBEC-02C7-49A8-9A79-6E2765874D8B}" destId="{0C5B6068-2A68-4A88-BEC3-D435120419C8}" srcOrd="3" destOrd="0" presId="urn:microsoft.com/office/officeart/2005/8/layout/radial5"/>
    <dgm:cxn modelId="{EF4F5091-628A-42E5-BAB3-9632592C864A}" type="presParOf" srcId="{0C5B6068-2A68-4A88-BEC3-D435120419C8}" destId="{852AE568-3CD7-4DE2-A3CA-C8E10D0EC6C4}" srcOrd="0" destOrd="0" presId="urn:microsoft.com/office/officeart/2005/8/layout/radial5"/>
    <dgm:cxn modelId="{65C87CF1-8A06-4C54-B910-5953F47D57FC}" type="presParOf" srcId="{1B2FEBEC-02C7-49A8-9A79-6E2765874D8B}" destId="{103AEEA6-1BCD-4E93-9456-45085487BC55}" srcOrd="4" destOrd="0" presId="urn:microsoft.com/office/officeart/2005/8/layout/radial5"/>
    <dgm:cxn modelId="{83B0395A-42AC-4B9C-B5D5-E93ABE23B120}" type="presParOf" srcId="{1B2FEBEC-02C7-49A8-9A79-6E2765874D8B}" destId="{BFACC7CD-C627-4519-B45A-BCA1BF5D8C0C}" srcOrd="5" destOrd="0" presId="urn:microsoft.com/office/officeart/2005/8/layout/radial5"/>
    <dgm:cxn modelId="{AFBCCDE5-EFF9-4190-915B-B5CF9610439B}" type="presParOf" srcId="{BFACC7CD-C627-4519-B45A-BCA1BF5D8C0C}" destId="{336738B5-AAAC-463D-921A-50D799B4395B}" srcOrd="0" destOrd="0" presId="urn:microsoft.com/office/officeart/2005/8/layout/radial5"/>
    <dgm:cxn modelId="{AAF5CB4F-54C3-4A8C-B64A-C520F68508BF}" type="presParOf" srcId="{1B2FEBEC-02C7-49A8-9A79-6E2765874D8B}" destId="{E7B8B09D-40FD-4F5A-8B8C-ADA38E29A2AF}" srcOrd="6" destOrd="0" presId="urn:microsoft.com/office/officeart/2005/8/layout/radial5"/>
    <dgm:cxn modelId="{F12F655E-DBE0-44A1-B2BD-DBE39A5472F4}" type="presParOf" srcId="{1B2FEBEC-02C7-49A8-9A79-6E2765874D8B}" destId="{A7E79B87-BC6B-4748-B10C-B50C0F6A3C2E}" srcOrd="7" destOrd="0" presId="urn:microsoft.com/office/officeart/2005/8/layout/radial5"/>
    <dgm:cxn modelId="{E19E627F-B456-4A19-B330-8212F3D9C94F}" type="presParOf" srcId="{A7E79B87-BC6B-4748-B10C-B50C0F6A3C2E}" destId="{EF9D0B5A-E5D6-480A-B14C-F0B067B3A8E5}" srcOrd="0" destOrd="0" presId="urn:microsoft.com/office/officeart/2005/8/layout/radial5"/>
    <dgm:cxn modelId="{BCF9A22F-1FEA-4248-92D5-D75226994BCE}" type="presParOf" srcId="{1B2FEBEC-02C7-49A8-9A79-6E2765874D8B}" destId="{3BF7D5F1-E699-4506-A739-BBD37137F68A}" srcOrd="8" destOrd="0" presId="urn:microsoft.com/office/officeart/2005/8/layout/radial5"/>
    <dgm:cxn modelId="{436BE9B9-0BEE-42B9-9708-7AF6E00D0349}" type="presParOf" srcId="{1B2FEBEC-02C7-49A8-9A79-6E2765874D8B}" destId="{4A49510E-D08F-4FA7-8452-6FE0F63C166E}" srcOrd="9" destOrd="0" presId="urn:microsoft.com/office/officeart/2005/8/layout/radial5"/>
    <dgm:cxn modelId="{C248313E-B412-45D4-B70C-B65893916411}" type="presParOf" srcId="{4A49510E-D08F-4FA7-8452-6FE0F63C166E}" destId="{1E389CF4-7894-4274-949A-54C603D560CF}" srcOrd="0" destOrd="0" presId="urn:microsoft.com/office/officeart/2005/8/layout/radial5"/>
    <dgm:cxn modelId="{C53A9A71-9052-4B7F-BE42-D58B01BB0357}" type="presParOf" srcId="{1B2FEBEC-02C7-49A8-9A79-6E2765874D8B}" destId="{A020C393-BAC3-4F88-A373-D5A761650413}" srcOrd="10" destOrd="0" presId="urn:microsoft.com/office/officeart/2005/8/layout/radial5"/>
    <dgm:cxn modelId="{88ECBFAC-E21D-4EC1-A9DD-E190698D172B}" type="presParOf" srcId="{1B2FEBEC-02C7-49A8-9A79-6E2765874D8B}" destId="{58CA11E2-FCA2-49BA-993B-8C29C8DA503F}" srcOrd="11" destOrd="0" presId="urn:microsoft.com/office/officeart/2005/8/layout/radial5"/>
    <dgm:cxn modelId="{4A642B19-E3E0-45A1-A2CD-0F6C2435A99D}" type="presParOf" srcId="{58CA11E2-FCA2-49BA-993B-8C29C8DA503F}" destId="{7060F1A4-75B4-4793-95B1-5B696F2C1135}" srcOrd="0" destOrd="0" presId="urn:microsoft.com/office/officeart/2005/8/layout/radial5"/>
    <dgm:cxn modelId="{5E130E57-4B12-4358-A401-D70FFF2A9FB4}" type="presParOf" srcId="{1B2FEBEC-02C7-49A8-9A79-6E2765874D8B}" destId="{A4EA7E16-34CA-42E5-98CD-0FAF32231654}" srcOrd="12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5D4AD-44F5-4B64-9B52-2C2819887AC6}">
      <dsp:nvSpPr>
        <dsp:cNvPr id="0" name=""/>
        <dsp:cNvSpPr/>
      </dsp:nvSpPr>
      <dsp:spPr>
        <a:xfrm>
          <a:off x="3124200" y="1981199"/>
          <a:ext cx="2362199" cy="226060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470136" y="2312256"/>
        <a:ext cx="1670327" cy="1598487"/>
      </dsp:txXfrm>
    </dsp:sp>
    <dsp:sp modelId="{880094C2-A28C-4C1A-8D0D-5A11B4437C4A}">
      <dsp:nvSpPr>
        <dsp:cNvPr id="0" name=""/>
        <dsp:cNvSpPr/>
      </dsp:nvSpPr>
      <dsp:spPr>
        <a:xfrm rot="16200000">
          <a:off x="4214473" y="1536932"/>
          <a:ext cx="181653" cy="556073"/>
        </a:xfrm>
        <a:prstGeom prst="rightArrow">
          <a:avLst>
            <a:gd name="adj1" fmla="val 60000"/>
            <a:gd name="adj2" fmla="val 50000"/>
          </a:avLst>
        </a:prstGeom>
        <a:solidFill>
          <a:srgbClr val="00CC00"/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241721" y="1675395"/>
        <a:ext cx="127157" cy="333643"/>
      </dsp:txXfrm>
    </dsp:sp>
    <dsp:sp modelId="{B8FD5A38-7956-4C17-8DF6-02C8E045E495}">
      <dsp:nvSpPr>
        <dsp:cNvPr id="0" name=""/>
        <dsp:cNvSpPr/>
      </dsp:nvSpPr>
      <dsp:spPr>
        <a:xfrm>
          <a:off x="3487545" y="2947"/>
          <a:ext cx="1635509" cy="1635509"/>
        </a:xfrm>
        <a:prstGeom prst="ellipse">
          <a:avLst/>
        </a:prstGeom>
        <a:noFill/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০৩/০৩/ ১৮৪৫ খ্রিঃ,স্থানঃ রাশিয়ার সেন্ট পিটার্স বুর্গে   </a:t>
          </a:r>
          <a:endParaRPr lang="en-US" sz="1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727060" y="242462"/>
        <a:ext cx="1156479" cy="1156479"/>
      </dsp:txXfrm>
    </dsp:sp>
    <dsp:sp modelId="{0C5B6068-2A68-4A88-BEC3-D435120419C8}">
      <dsp:nvSpPr>
        <dsp:cNvPr id="0" name=""/>
        <dsp:cNvSpPr/>
      </dsp:nvSpPr>
      <dsp:spPr>
        <a:xfrm rot="19800000">
          <a:off x="5363935" y="2175552"/>
          <a:ext cx="161799" cy="556073"/>
        </a:xfrm>
        <a:prstGeom prst="rightArrow">
          <a:avLst>
            <a:gd name="adj1" fmla="val 60000"/>
            <a:gd name="adj2" fmla="val 50000"/>
          </a:avLst>
        </a:prstGeom>
        <a:solidFill>
          <a:srgbClr val="00CC00"/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367187" y="2298902"/>
        <a:ext cx="113259" cy="333643"/>
      </dsp:txXfrm>
    </dsp:sp>
    <dsp:sp modelId="{103AEEA6-1BCD-4E93-9456-45085487BC55}">
      <dsp:nvSpPr>
        <dsp:cNvPr id="0" name=""/>
        <dsp:cNvSpPr/>
      </dsp:nvSpPr>
      <dsp:spPr>
        <a:xfrm>
          <a:off x="5471434" y="1148346"/>
          <a:ext cx="1635509" cy="1635509"/>
        </a:xfrm>
        <a:prstGeom prst="ellipse">
          <a:avLst/>
        </a:prstGeom>
        <a:noFill/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জার্মানিতে স্থানান্তরঃ ১৮৫৬ খ্রিঃ </a:t>
          </a:r>
          <a:endParaRPr lang="en-US" sz="2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710949" y="1387861"/>
        <a:ext cx="1156479" cy="1156479"/>
      </dsp:txXfrm>
    </dsp:sp>
    <dsp:sp modelId="{BFACC7CD-C627-4519-B45A-BCA1BF5D8C0C}">
      <dsp:nvSpPr>
        <dsp:cNvPr id="0" name=""/>
        <dsp:cNvSpPr/>
      </dsp:nvSpPr>
      <dsp:spPr>
        <a:xfrm rot="1800000">
          <a:off x="5363935" y="3491374"/>
          <a:ext cx="161799" cy="556073"/>
        </a:xfrm>
        <a:prstGeom prst="rightArrow">
          <a:avLst>
            <a:gd name="adj1" fmla="val 60000"/>
            <a:gd name="adj2" fmla="val 50000"/>
          </a:avLst>
        </a:prstGeom>
        <a:solidFill>
          <a:srgbClr val="00CC00"/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367187" y="3590454"/>
        <a:ext cx="113259" cy="333643"/>
      </dsp:txXfrm>
    </dsp:sp>
    <dsp:sp modelId="{E7B8B09D-40FD-4F5A-8B8C-ADA38E29A2AF}">
      <dsp:nvSpPr>
        <dsp:cNvPr id="0" name=""/>
        <dsp:cNvSpPr/>
      </dsp:nvSpPr>
      <dsp:spPr>
        <a:xfrm>
          <a:off x="5471434" y="3439144"/>
          <a:ext cx="1635509" cy="1635509"/>
        </a:xfrm>
        <a:prstGeom prst="ellipse">
          <a:avLst/>
        </a:prstGeom>
        <a:noFill/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ডিগ্রীঃ বার্লিন বিশ্ববিদ্যালয় থেকে পিএইচডি  </a:t>
          </a:r>
          <a:endParaRPr lang="en-US" sz="2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710949" y="3678659"/>
        <a:ext cx="1156479" cy="1156479"/>
      </dsp:txXfrm>
    </dsp:sp>
    <dsp:sp modelId="{A7E79B87-BC6B-4748-B10C-B50C0F6A3C2E}">
      <dsp:nvSpPr>
        <dsp:cNvPr id="0" name=""/>
        <dsp:cNvSpPr/>
      </dsp:nvSpPr>
      <dsp:spPr>
        <a:xfrm rot="5400000">
          <a:off x="4214473" y="4129994"/>
          <a:ext cx="181653" cy="556073"/>
        </a:xfrm>
        <a:prstGeom prst="rightArrow">
          <a:avLst>
            <a:gd name="adj1" fmla="val 60000"/>
            <a:gd name="adj2" fmla="val 50000"/>
          </a:avLst>
        </a:prstGeom>
        <a:solidFill>
          <a:srgbClr val="00CC00"/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241721" y="4213961"/>
        <a:ext cx="127157" cy="333643"/>
      </dsp:txXfrm>
    </dsp:sp>
    <dsp:sp modelId="{3BF7D5F1-E699-4506-A739-BBD37137F68A}">
      <dsp:nvSpPr>
        <dsp:cNvPr id="0" name=""/>
        <dsp:cNvSpPr/>
      </dsp:nvSpPr>
      <dsp:spPr>
        <a:xfrm>
          <a:off x="3487545" y="4584542"/>
          <a:ext cx="1635509" cy="1635509"/>
        </a:xfrm>
        <a:prstGeom prst="ellipse">
          <a:avLst/>
        </a:prstGeom>
        <a:noFill/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পেশাঃ শিক্ষকতা ও গবেষনা </a:t>
          </a:r>
          <a:endParaRPr lang="en-US" sz="2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727060" y="4824057"/>
        <a:ext cx="1156479" cy="1156479"/>
      </dsp:txXfrm>
    </dsp:sp>
    <dsp:sp modelId="{4A49510E-D08F-4FA7-8452-6FE0F63C166E}">
      <dsp:nvSpPr>
        <dsp:cNvPr id="0" name=""/>
        <dsp:cNvSpPr/>
      </dsp:nvSpPr>
      <dsp:spPr>
        <a:xfrm rot="9000000">
          <a:off x="3084864" y="3491374"/>
          <a:ext cx="161799" cy="556073"/>
        </a:xfrm>
        <a:prstGeom prst="rightArrow">
          <a:avLst>
            <a:gd name="adj1" fmla="val 60000"/>
            <a:gd name="adj2" fmla="val 50000"/>
          </a:avLst>
        </a:prstGeom>
        <a:solidFill>
          <a:srgbClr val="00CC00"/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130152" y="3590454"/>
        <a:ext cx="113259" cy="333643"/>
      </dsp:txXfrm>
    </dsp:sp>
    <dsp:sp modelId="{A020C393-BAC3-4F88-A373-D5A761650413}">
      <dsp:nvSpPr>
        <dsp:cNvPr id="0" name=""/>
        <dsp:cNvSpPr/>
      </dsp:nvSpPr>
      <dsp:spPr>
        <a:xfrm>
          <a:off x="1503656" y="3439144"/>
          <a:ext cx="1635509" cy="1635509"/>
        </a:xfrm>
        <a:prstGeom prst="ellipse">
          <a:avLst/>
        </a:prstGeom>
        <a:noFill/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গবেষনাঃ ১৮৬৭ খ্রিঃ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“ এক এক তত্ত”</a:t>
          </a:r>
          <a:endParaRPr lang="en-US" sz="1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743171" y="3678659"/>
        <a:ext cx="1156479" cy="1156479"/>
      </dsp:txXfrm>
    </dsp:sp>
    <dsp:sp modelId="{58CA11E2-FCA2-49BA-993B-8C29C8DA503F}">
      <dsp:nvSpPr>
        <dsp:cNvPr id="0" name=""/>
        <dsp:cNvSpPr/>
      </dsp:nvSpPr>
      <dsp:spPr>
        <a:xfrm rot="12600000">
          <a:off x="3084864" y="2175552"/>
          <a:ext cx="161799" cy="556073"/>
        </a:xfrm>
        <a:prstGeom prst="rightArrow">
          <a:avLst>
            <a:gd name="adj1" fmla="val 60000"/>
            <a:gd name="adj2" fmla="val 50000"/>
          </a:avLst>
        </a:prstGeom>
        <a:solidFill>
          <a:srgbClr val="00CC00"/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130152" y="2298902"/>
        <a:ext cx="113259" cy="333643"/>
      </dsp:txXfrm>
    </dsp:sp>
    <dsp:sp modelId="{A4EA7E16-34CA-42E5-98CD-0FAF32231654}">
      <dsp:nvSpPr>
        <dsp:cNvPr id="0" name=""/>
        <dsp:cNvSpPr/>
      </dsp:nvSpPr>
      <dsp:spPr>
        <a:xfrm>
          <a:off x="1503656" y="1148346"/>
          <a:ext cx="1635509" cy="1635509"/>
        </a:xfrm>
        <a:prstGeom prst="ellipse">
          <a:avLst/>
        </a:prstGeom>
        <a:noFill/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মৃত্যুঃ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০৬/০১ /১৯১৮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খ্রিঃ </a:t>
          </a:r>
          <a:endParaRPr lang="en-US" sz="1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743171" y="1387861"/>
        <a:ext cx="1156479" cy="1156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30CD8-BDAC-4A7A-8F34-04C68FC8DC14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9510F-BFA1-462B-BFAC-40388A5EC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7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9510F-BFA1-462B-BFAC-40388A5EC8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76200"/>
            <a:ext cx="44958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8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2090"/>
            <a:ext cx="8229600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8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9717"/>
          <a:stretch/>
        </p:blipFill>
        <p:spPr>
          <a:xfrm>
            <a:off x="457200" y="2872419"/>
            <a:ext cx="3755036" cy="3248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790090" y="2863275"/>
            <a:ext cx="3744310" cy="3257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1040250"/>
                <a:ext cx="1981200" cy="1107996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latin typeface="Cambria Math"/>
                          <a:ea typeface="Cambria Math"/>
                        </a:rPr>
                        <m:t>∈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040250"/>
                <a:ext cx="1981200" cy="11079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2400" y="1040250"/>
                <a:ext cx="1752600" cy="1107996"/>
              </a:xfrm>
              <a:prstGeom prst="rect">
                <a:avLst/>
              </a:prstGeom>
              <a:noFill/>
              <a:ln>
                <a:solidFill>
                  <a:srgbClr val="00CC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040250"/>
                <a:ext cx="1752600" cy="11079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5400000">
                <a:off x="7350202" y="1040252"/>
                <a:ext cx="1107998" cy="1107996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latin typeface="Cambria Math"/>
                          <a:ea typeface="Cambria Math"/>
                        </a:rPr>
                        <m:t>∪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350202" y="1040252"/>
                <a:ext cx="1107998" cy="11079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85800" y="225945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সেটের সদস্য                  ফাঁকা সেট                    উপসেট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1970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সংযোগ সেট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61970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ছেদ সেট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115669"/>
            <a:ext cx="3766645" cy="64633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সেটের প্রতিকসমুহ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9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4432"/>
            <a:ext cx="3719262" cy="25125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8200" y="154432"/>
            <a:ext cx="4419600" cy="25125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91200" y="304800"/>
            <a:ext cx="2438400" cy="21336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29401" y="838200"/>
            <a:ext cx="1295400" cy="12192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53000" y="381000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U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11430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A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1219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2743200"/>
            <a:ext cx="249555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Subset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3" y="3276600"/>
            <a:ext cx="4024062" cy="299763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419600" y="3419454"/>
            <a:ext cx="1683327" cy="30126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91401" y="3419454"/>
            <a:ext cx="1600199" cy="30126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24801" y="4535269"/>
            <a:ext cx="68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593057" y="6324600"/>
            <a:ext cx="327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সংযোগ সেট (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Union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93202" y="3557741"/>
            <a:ext cx="1009724" cy="2760997"/>
          </a:xfrm>
          <a:custGeom>
            <a:avLst/>
            <a:gdLst>
              <a:gd name="connsiteX0" fmla="*/ 0 w 1009650"/>
              <a:gd name="connsiteY0" fmla="*/ 1274991 h 2549981"/>
              <a:gd name="connsiteX1" fmla="*/ 504825 w 1009650"/>
              <a:gd name="connsiteY1" fmla="*/ 0 h 2549981"/>
              <a:gd name="connsiteX2" fmla="*/ 1009650 w 1009650"/>
              <a:gd name="connsiteY2" fmla="*/ 1274991 h 2549981"/>
              <a:gd name="connsiteX3" fmla="*/ 504825 w 1009650"/>
              <a:gd name="connsiteY3" fmla="*/ 2549982 h 2549981"/>
              <a:gd name="connsiteX4" fmla="*/ 0 w 1009650"/>
              <a:gd name="connsiteY4" fmla="*/ 1274991 h 2549981"/>
              <a:gd name="connsiteX0" fmla="*/ 19 w 1009669"/>
              <a:gd name="connsiteY0" fmla="*/ 1345330 h 2620321"/>
              <a:gd name="connsiteX1" fmla="*/ 490776 w 1009669"/>
              <a:gd name="connsiteY1" fmla="*/ 0 h 2620321"/>
              <a:gd name="connsiteX2" fmla="*/ 1009669 w 1009669"/>
              <a:gd name="connsiteY2" fmla="*/ 1345330 h 2620321"/>
              <a:gd name="connsiteX3" fmla="*/ 504844 w 1009669"/>
              <a:gd name="connsiteY3" fmla="*/ 2620321 h 2620321"/>
              <a:gd name="connsiteX4" fmla="*/ 19 w 1009669"/>
              <a:gd name="connsiteY4" fmla="*/ 1345330 h 2620321"/>
              <a:gd name="connsiteX0" fmla="*/ 74 w 1009724"/>
              <a:gd name="connsiteY0" fmla="*/ 1345330 h 2690659"/>
              <a:gd name="connsiteX1" fmla="*/ 490831 w 1009724"/>
              <a:gd name="connsiteY1" fmla="*/ 0 h 2690659"/>
              <a:gd name="connsiteX2" fmla="*/ 1009724 w 1009724"/>
              <a:gd name="connsiteY2" fmla="*/ 1345330 h 2690659"/>
              <a:gd name="connsiteX3" fmla="*/ 518967 w 1009724"/>
              <a:gd name="connsiteY3" fmla="*/ 2690659 h 2690659"/>
              <a:gd name="connsiteX4" fmla="*/ 74 w 1009724"/>
              <a:gd name="connsiteY4" fmla="*/ 1345330 h 2690659"/>
              <a:gd name="connsiteX0" fmla="*/ 74 w 1009724"/>
              <a:gd name="connsiteY0" fmla="*/ 1345330 h 2760997"/>
              <a:gd name="connsiteX1" fmla="*/ 490831 w 1009724"/>
              <a:gd name="connsiteY1" fmla="*/ 0 h 2760997"/>
              <a:gd name="connsiteX2" fmla="*/ 1009724 w 1009724"/>
              <a:gd name="connsiteY2" fmla="*/ 1345330 h 2760997"/>
              <a:gd name="connsiteX3" fmla="*/ 518967 w 1009724"/>
              <a:gd name="connsiteY3" fmla="*/ 2760997 h 2760997"/>
              <a:gd name="connsiteX4" fmla="*/ 74 w 1009724"/>
              <a:gd name="connsiteY4" fmla="*/ 1345330 h 276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724" h="2760997">
                <a:moveTo>
                  <a:pt x="74" y="1345330"/>
                </a:moveTo>
                <a:cubicBezTo>
                  <a:pt x="-4615" y="885164"/>
                  <a:pt x="212024" y="0"/>
                  <a:pt x="490831" y="0"/>
                </a:cubicBezTo>
                <a:cubicBezTo>
                  <a:pt x="769638" y="0"/>
                  <a:pt x="1009724" y="641172"/>
                  <a:pt x="1009724" y="1345330"/>
                </a:cubicBezTo>
                <a:cubicBezTo>
                  <a:pt x="1009724" y="2049488"/>
                  <a:pt x="797774" y="2760997"/>
                  <a:pt x="518967" y="2760997"/>
                </a:cubicBezTo>
                <a:cubicBezTo>
                  <a:pt x="240160" y="2760997"/>
                  <a:pt x="4763" y="1805496"/>
                  <a:pt x="74" y="134533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495800" y="50540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  <a:cs typeface="NikoshBAN" pitchFamily="2" charset="0"/>
              </a:rPr>
              <a:t>1</a:t>
            </a:r>
            <a:endParaRPr lang="en-US" sz="3200" dirty="0">
              <a:latin typeface="+mj-lt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3886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0" y="4648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8001000" y="3733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331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98705E-6 L -0.2 0.0018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92414E-6 L -0.2125 -0.0083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4" grpId="0" animBg="1"/>
      <p:bldP spid="15" grpId="0" animBg="1"/>
      <p:bldP spid="15" grpId="1" animBg="1"/>
      <p:bldP spid="4" grpId="0"/>
      <p:bldP spid="4" grpId="1"/>
      <p:bldP spid="16" grpId="0"/>
      <p:bldP spid="18" grpId="0" animBg="1"/>
      <p:bldP spid="19" grpId="0"/>
      <p:bldP spid="20" grpId="0"/>
      <p:bldP spid="20" grpId="1"/>
      <p:bldP spid="21" grpId="0"/>
      <p:bldP spid="21" grpId="1"/>
      <p:bldP spid="22" grpId="0"/>
      <p:bldP spid="22" grpId="1"/>
      <p:bldP spid="2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88244"/>
            <a:ext cx="3816033" cy="272655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38600" y="1515840"/>
            <a:ext cx="1828800" cy="278762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467600" y="1524000"/>
            <a:ext cx="1676400" cy="278762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27826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3886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5039380"/>
            <a:ext cx="4572000" cy="646331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ছেদ সেট (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Intersection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81552" y="1848705"/>
            <a:ext cx="704047" cy="2135999"/>
          </a:xfrm>
          <a:custGeom>
            <a:avLst/>
            <a:gdLst>
              <a:gd name="connsiteX0" fmla="*/ 0 w 647700"/>
              <a:gd name="connsiteY0" fmla="*/ 990600 h 1981200"/>
              <a:gd name="connsiteX1" fmla="*/ 323850 w 647700"/>
              <a:gd name="connsiteY1" fmla="*/ 0 h 1981200"/>
              <a:gd name="connsiteX2" fmla="*/ 647700 w 647700"/>
              <a:gd name="connsiteY2" fmla="*/ 990600 h 1981200"/>
              <a:gd name="connsiteX3" fmla="*/ 323850 w 647700"/>
              <a:gd name="connsiteY3" fmla="*/ 1981200 h 1981200"/>
              <a:gd name="connsiteX4" fmla="*/ 0 w 647700"/>
              <a:gd name="connsiteY4" fmla="*/ 990600 h 1981200"/>
              <a:gd name="connsiteX0" fmla="*/ 27 w 647727"/>
              <a:gd name="connsiteY0" fmla="*/ 990600 h 2037471"/>
              <a:gd name="connsiteX1" fmla="*/ 323877 w 647727"/>
              <a:gd name="connsiteY1" fmla="*/ 0 h 2037471"/>
              <a:gd name="connsiteX2" fmla="*/ 647727 w 647727"/>
              <a:gd name="connsiteY2" fmla="*/ 990600 h 2037471"/>
              <a:gd name="connsiteX3" fmla="*/ 337945 w 647727"/>
              <a:gd name="connsiteY3" fmla="*/ 2037471 h 2037471"/>
              <a:gd name="connsiteX4" fmla="*/ 27 w 647727"/>
              <a:gd name="connsiteY4" fmla="*/ 990600 h 2037471"/>
              <a:gd name="connsiteX0" fmla="*/ 27 w 647727"/>
              <a:gd name="connsiteY0" fmla="*/ 1046871 h 2093742"/>
              <a:gd name="connsiteX1" fmla="*/ 323877 w 647727"/>
              <a:gd name="connsiteY1" fmla="*/ 0 h 2093742"/>
              <a:gd name="connsiteX2" fmla="*/ 647727 w 647727"/>
              <a:gd name="connsiteY2" fmla="*/ 1046871 h 2093742"/>
              <a:gd name="connsiteX3" fmla="*/ 337945 w 647727"/>
              <a:gd name="connsiteY3" fmla="*/ 2093742 h 2093742"/>
              <a:gd name="connsiteX4" fmla="*/ 27 w 647727"/>
              <a:gd name="connsiteY4" fmla="*/ 1046871 h 2093742"/>
              <a:gd name="connsiteX0" fmla="*/ 20 w 703991"/>
              <a:gd name="connsiteY0" fmla="*/ 1046894 h 2093799"/>
              <a:gd name="connsiteX1" fmla="*/ 323870 w 703991"/>
              <a:gd name="connsiteY1" fmla="*/ 23 h 2093799"/>
              <a:gd name="connsiteX2" fmla="*/ 703991 w 703991"/>
              <a:gd name="connsiteY2" fmla="*/ 1075029 h 2093799"/>
              <a:gd name="connsiteX3" fmla="*/ 337938 w 703991"/>
              <a:gd name="connsiteY3" fmla="*/ 2093765 h 2093799"/>
              <a:gd name="connsiteX4" fmla="*/ 20 w 703991"/>
              <a:gd name="connsiteY4" fmla="*/ 1046894 h 2093799"/>
              <a:gd name="connsiteX0" fmla="*/ 76 w 704047"/>
              <a:gd name="connsiteY0" fmla="*/ 1046894 h 2135999"/>
              <a:gd name="connsiteX1" fmla="*/ 323926 w 704047"/>
              <a:gd name="connsiteY1" fmla="*/ 23 h 2135999"/>
              <a:gd name="connsiteX2" fmla="*/ 704047 w 704047"/>
              <a:gd name="connsiteY2" fmla="*/ 1075029 h 2135999"/>
              <a:gd name="connsiteX3" fmla="*/ 352062 w 704047"/>
              <a:gd name="connsiteY3" fmla="*/ 2135968 h 2135999"/>
              <a:gd name="connsiteX4" fmla="*/ 76 w 704047"/>
              <a:gd name="connsiteY4" fmla="*/ 1046894 h 213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047" h="2135999">
                <a:moveTo>
                  <a:pt x="76" y="1046894"/>
                </a:moveTo>
                <a:cubicBezTo>
                  <a:pt x="-4613" y="690903"/>
                  <a:pt x="206598" y="-4666"/>
                  <a:pt x="323926" y="23"/>
                </a:cubicBezTo>
                <a:cubicBezTo>
                  <a:pt x="441254" y="4712"/>
                  <a:pt x="704047" y="527936"/>
                  <a:pt x="704047" y="1075029"/>
                </a:cubicBezTo>
                <a:cubicBezTo>
                  <a:pt x="704047" y="1622122"/>
                  <a:pt x="469390" y="2140657"/>
                  <a:pt x="352062" y="2135968"/>
                </a:cubicBezTo>
                <a:cubicBezTo>
                  <a:pt x="234734" y="2131279"/>
                  <a:pt x="4765" y="1402885"/>
                  <a:pt x="76" y="1046894"/>
                </a:cubicBezTo>
                <a:close/>
              </a:path>
            </a:pathLst>
          </a:cu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1752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01000" y="30112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1000" y="1752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3886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1600" y="25540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694952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391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4" grpId="2" animBg="1"/>
      <p:bldP spid="6" grpId="0"/>
      <p:bldP spid="7" grpId="0"/>
      <p:bldP spid="5" grpId="0" animBg="1"/>
      <p:bldP spid="11" grpId="0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4966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3962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সেট গঠন পদ্ধতি (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Set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uilder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ethod</a:t>
            </a:r>
            <a:r>
              <a:rPr lang="bn-BD" sz="24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)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48" y="4763869"/>
            <a:ext cx="3200352" cy="646331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সেট প্রকাশের পদ্ধতি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220569"/>
            <a:ext cx="2895600" cy="190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717238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13729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22111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1793438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1068169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= {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1, 2, 3, 4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}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3011269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bn-BD" sz="4400" dirty="0">
                <a:latin typeface="Times New Roman" pitchFamily="18" charset="0"/>
                <a:cs typeface="NikoshBAN" pitchFamily="2" charset="0"/>
              </a:rPr>
              <a:t>{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x:x&gt;0 and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x&lt;5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}</a:t>
            </a:r>
            <a:r>
              <a:rPr lang="bn-BD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1981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তালিকা পদ্ধতি (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Tabular Method</a:t>
            </a: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469484"/>
              </p:ext>
            </p:extLst>
          </p:nvPr>
        </p:nvGraphicFramePr>
        <p:xfrm>
          <a:off x="4038600" y="5715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8600" y="5715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91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48270"/>
            <a:ext cx="3657600" cy="923330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981200"/>
            <a:ext cx="8839200" cy="3416320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A={1, 2, 3}, B={2, 4, 6}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C={2, 3, 4, 5}</a:t>
            </a:r>
            <a:r>
              <a:rPr lang="bn-BD" sz="36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  </a:t>
            </a:r>
          </a:p>
          <a:p>
            <a:r>
              <a:rPr lang="bn-BD" sz="3600" dirty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   তিনটি সেট... </a:t>
            </a:r>
          </a:p>
          <a:p>
            <a:r>
              <a:rPr lang="bn-BD" sz="36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(ক)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C </a:t>
            </a:r>
            <a:r>
              <a:rPr lang="bn-BD" sz="36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সেটকে সেট গঠন পদ্ধতি প্রকাশ কর।</a:t>
            </a:r>
          </a:p>
          <a:p>
            <a:r>
              <a:rPr lang="bn-BD" sz="36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(খ)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A </a:t>
            </a:r>
            <a:r>
              <a:rPr lang="bn-BD" sz="36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সেটের এর তিনটি উপসেট লেখ, যাদের প্রত্যেকের দুইটি </a:t>
            </a:r>
          </a:p>
          <a:p>
            <a:r>
              <a:rPr lang="bn-BD" sz="3600" dirty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    উপাদান রয়েছে।</a:t>
            </a:r>
          </a:p>
          <a:p>
            <a:r>
              <a:rPr lang="bn-BD" sz="36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(গ) প্রমাণ কর যে,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(A   B)</a:t>
            </a:r>
            <a:r>
              <a:rPr lang="bn-BD" sz="36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   C=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 (A    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)</a:t>
            </a:r>
            <a:r>
              <a:rPr lang="bn-BD" sz="36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   (B    C)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375737"/>
              </p:ext>
            </p:extLst>
          </p:nvPr>
        </p:nvGraphicFramePr>
        <p:xfrm>
          <a:off x="3200400" y="4838680"/>
          <a:ext cx="544856" cy="41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9" name="Equation" r:id="rId3" imgW="164880" imgH="126720" progId="Equation.3">
                  <p:embed/>
                </p:oleObj>
              </mc:Choice>
              <mc:Fallback>
                <p:oleObj name="Equation" r:id="rId3" imgW="164880" imgH="126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4838680"/>
                        <a:ext cx="544856" cy="41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069328"/>
              </p:ext>
            </p:extLst>
          </p:nvPr>
        </p:nvGraphicFramePr>
        <p:xfrm>
          <a:off x="4038600" y="4800600"/>
          <a:ext cx="56134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" name="Equation" r:id="rId5" imgW="164880" imgH="126720" progId="Equation.3">
                  <p:embed/>
                </p:oleObj>
              </mc:Choice>
              <mc:Fallback>
                <p:oleObj name="Equation" r:id="rId5" imgW="164880" imgH="126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8600" y="4800600"/>
                        <a:ext cx="56134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206375"/>
              </p:ext>
            </p:extLst>
          </p:nvPr>
        </p:nvGraphicFramePr>
        <p:xfrm>
          <a:off x="5610225" y="4800600"/>
          <a:ext cx="5619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" name="Equation" r:id="rId7" imgW="164880" imgH="126720" progId="Equation.3">
                  <p:embed/>
                </p:oleObj>
              </mc:Choice>
              <mc:Fallback>
                <p:oleObj name="Equation" r:id="rId7" imgW="164880" imgH="126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225" y="4800600"/>
                        <a:ext cx="5619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7069"/>
              </p:ext>
            </p:extLst>
          </p:nvPr>
        </p:nvGraphicFramePr>
        <p:xfrm>
          <a:off x="6542087" y="4838700"/>
          <a:ext cx="5445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2" name="Equation" r:id="rId9" imgW="164880" imgH="126720" progId="Equation.3">
                  <p:embed/>
                </p:oleObj>
              </mc:Choice>
              <mc:Fallback>
                <p:oleObj name="Equation" r:id="rId9" imgW="164880" imgH="126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7" y="4838700"/>
                        <a:ext cx="5445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898809"/>
              </p:ext>
            </p:extLst>
          </p:nvPr>
        </p:nvGraphicFramePr>
        <p:xfrm>
          <a:off x="7439025" y="4800600"/>
          <a:ext cx="5619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3" name="Equation" r:id="rId11" imgW="164814" imgH="126780" progId="Equation.3">
                  <p:embed/>
                </p:oleObj>
              </mc:Choice>
              <mc:Fallback>
                <p:oleObj name="Equation" r:id="rId11" imgW="164814" imgH="1267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9025" y="4800600"/>
                        <a:ext cx="5619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400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28600"/>
            <a:ext cx="2971800" cy="1015663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458200" cy="3170099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সেট কী?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অসীম সেট কী?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সেট গঠনের কয়টি পদ্ধতি আছে?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সসীম সেটের একটি উদাহরণ দাও।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উপসেট কী? 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1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4038600" cy="1015663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981200"/>
                <a:ext cx="8305800" cy="4278094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itchFamily="2" charset="2"/>
                  <a:buChar char="q"/>
                  <a:tabLst>
                    <a:tab pos="6056313" algn="l"/>
                  </a:tabLst>
                </a:pPr>
                <a:r>
                  <a:rPr lang="en-US" sz="3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U={1,2,3,4,5,6}, A={1,3,5}, B={2,4,6}, C={2,3,4,5}</a:t>
                </a:r>
                <a:r>
                  <a:rPr lang="bn-BD" sz="36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হলে ...</a:t>
                </a:r>
                <a:endParaRPr lang="en-US" sz="36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tabLst>
                    <a:tab pos="6056313" algn="l"/>
                  </a:tabLst>
                </a:pPr>
                <a:endParaRPr lang="bn-BD" sz="8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tabLst>
                    <a:tab pos="6056313" algn="l"/>
                  </a:tabLst>
                </a:pPr>
                <a:r>
                  <a:rPr lang="bn-BD" sz="4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১। </a:t>
                </a:r>
                <a:r>
                  <a:rPr lang="en-US" sz="4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∪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A </a:t>
                </a:r>
              </a:p>
              <a:p>
                <a:pPr>
                  <a:tabLst>
                    <a:tab pos="6056313" algn="l"/>
                  </a:tabLst>
                </a:pPr>
                <a:r>
                  <a:rPr lang="bn-BD" sz="4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২। </a:t>
                </a:r>
                <a:r>
                  <a:rPr lang="en-US" sz="4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C</a:t>
                </a:r>
                <a:r>
                  <a:rPr lang="en-US" sz="4800" dirty="0">
                    <a:solidFill>
                      <a:srgbClr val="0000FF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∪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</a:p>
              <a:p>
                <a:pPr>
                  <a:tabLst>
                    <a:tab pos="6056313" algn="l"/>
                  </a:tabLst>
                </a:pPr>
                <a:r>
                  <a:rPr lang="bn-BD" sz="4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৩। </a:t>
                </a:r>
                <a:r>
                  <a:rPr lang="en-US" sz="4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(A</a:t>
                </a:r>
                <a:r>
                  <a:rPr lang="en-US" sz="4800" dirty="0">
                    <a:solidFill>
                      <a:srgbClr val="0000FF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∪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∩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C</a:t>
                </a:r>
              </a:p>
              <a:p>
                <a:pPr>
                  <a:tabLst>
                    <a:tab pos="6056313" algn="l"/>
                  </a:tabLst>
                </a:pPr>
                <a:r>
                  <a:rPr lang="bn-BD" sz="4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৪। </a:t>
                </a:r>
                <a:r>
                  <a:rPr lang="en-US" sz="4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en-US" sz="4800" dirty="0">
                    <a:solidFill>
                      <a:srgbClr val="0000FF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∩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(B</a:t>
                </a:r>
                <a:r>
                  <a:rPr lang="en-US" sz="4800" dirty="0">
                    <a:solidFill>
                      <a:srgbClr val="0000FF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∪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C)</a:t>
                </a:r>
                <a:endParaRPr lang="en-US" sz="4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1200"/>
                <a:ext cx="8305800" cy="4278094"/>
              </a:xfrm>
              <a:prstGeom prst="rect">
                <a:avLst/>
              </a:prstGeom>
              <a:blipFill rotWithShape="1">
                <a:blip r:embed="rId2"/>
                <a:stretch>
                  <a:fillRect l="-3223" t="-2131" r="-1319" b="-6676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4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52400"/>
            <a:ext cx="3733800" cy="1569660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" y="1905001"/>
            <a:ext cx="9020558" cy="492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3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76200"/>
            <a:ext cx="3733800" cy="990600"/>
          </a:xfrm>
          <a:prstGeom prst="rect">
            <a:avLst/>
          </a:prstGeom>
          <a:ln w="38100">
            <a:solidFill>
              <a:srgbClr val="00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19200"/>
            <a:ext cx="4457700" cy="5486400"/>
          </a:xfrm>
          <a:prstGeom prst="rect">
            <a:avLst/>
          </a:prstGeom>
          <a:ln w="38100">
            <a:solidFill>
              <a:srgbClr val="0066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u="sng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u="sng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u="sng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u="sng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আব্দুল্লাহ-আল-মাহমুদ</a:t>
            </a:r>
          </a:p>
          <a:p>
            <a:pPr algn="ctr"/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                এম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এড ১ম শ্রেণি  </a:t>
            </a:r>
            <a:endParaRPr lang="bn-BD" sz="2400" dirty="0" smtClean="0">
              <a:solidFill>
                <a:srgbClr val="0000FF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সিনিয়র শিক্ষক  </a:t>
            </a:r>
          </a:p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ঈশাণনগর দেলধা এস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আই দাখিল মাদরাসা, ধামরাই, ঢাকা।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1219200"/>
            <a:ext cx="4343400" cy="5486400"/>
          </a:xfrm>
          <a:prstGeom prst="rect">
            <a:avLst/>
          </a:prstGeom>
          <a:ln w="38100"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u="sng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শ্রেণি পরিচিতি</a:t>
            </a:r>
            <a:endParaRPr lang="en-US" sz="3600" u="sng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200" u="sng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শ্রেণিঃ দশম  </a:t>
            </a:r>
            <a:endParaRPr lang="bn-BD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বিষয়ঃ সাধারণ গণিত </a:t>
            </a:r>
          </a:p>
          <a:p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তারিখঃ ০৮/০২/২০১৫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খ্রিঃ   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r="3846" b="32794"/>
          <a:stretch/>
        </p:blipFill>
        <p:spPr>
          <a:xfrm>
            <a:off x="1594692" y="1295400"/>
            <a:ext cx="1367729" cy="1320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3981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43"/>
          <a:stretch/>
        </p:blipFill>
        <p:spPr>
          <a:xfrm>
            <a:off x="0" y="435114"/>
            <a:ext cx="4343400" cy="4969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134" y="1044714"/>
            <a:ext cx="4767048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7691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গহনা সেট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57691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ডাইনিং সেট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1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3962400" cy="39624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99224"/>
            <a:ext cx="3657600" cy="2838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66" y="1865531"/>
            <a:ext cx="4962534" cy="3544669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38201" y="5678269"/>
            <a:ext cx="228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কাপ-পিরিচ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56782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ডিনার সেট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5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0"/>
            <a:ext cx="8305800" cy="2215991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সেট (</a:t>
            </a:r>
            <a:r>
              <a:rPr lang="en-US" sz="13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Set</a:t>
            </a:r>
            <a:r>
              <a:rPr lang="bn-BD" sz="13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13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03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76394"/>
            <a:ext cx="32004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301657"/>
            <a:ext cx="8305800" cy="3785652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শিক্ষার্থীরা...</a:t>
            </a:r>
          </a:p>
          <a:p>
            <a:r>
              <a:rPr lang="bn-BD" sz="2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সেট কী তা বলতে পারবে।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বিভিন্ন প্রকার সেটের উদাহরণ দিতে পারবে।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বিভিন্ন প্রকার সেট গঠন করতে পারবে। </a:t>
            </a:r>
            <a:endParaRPr lang="bn-BD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সেটের সমস্যা সমাধান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292038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92293773"/>
              </p:ext>
            </p:extLst>
          </p:nvPr>
        </p:nvGraphicFramePr>
        <p:xfrm>
          <a:off x="304800" y="76200"/>
          <a:ext cx="86106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1400" y="62732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জর্জ কান্টর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8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F5D4AD-44F5-4B64-9B52-2C2819887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95F5D4AD-44F5-4B64-9B52-2C2819887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95F5D4AD-44F5-4B64-9B52-2C2819887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95F5D4AD-44F5-4B64-9B52-2C2819887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0094C2-A28C-4C1A-8D0D-5A11B4437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80094C2-A28C-4C1A-8D0D-5A11B4437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880094C2-A28C-4C1A-8D0D-5A11B4437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880094C2-A28C-4C1A-8D0D-5A11B4437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FD5A38-7956-4C17-8DF6-02C8E045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B8FD5A38-7956-4C17-8DF6-02C8E045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B8FD5A38-7956-4C17-8DF6-02C8E045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B8FD5A38-7956-4C17-8DF6-02C8E045E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B6068-2A68-4A88-BEC3-D43512041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C5B6068-2A68-4A88-BEC3-D43512041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0C5B6068-2A68-4A88-BEC3-D43512041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0C5B6068-2A68-4A88-BEC3-D435120419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3AEEA6-1BCD-4E93-9456-45085487B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03AEEA6-1BCD-4E93-9456-45085487B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03AEEA6-1BCD-4E93-9456-45085487B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03AEEA6-1BCD-4E93-9456-45085487B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ACC7CD-C627-4519-B45A-BCA1BF5D8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BFACC7CD-C627-4519-B45A-BCA1BF5D8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BFACC7CD-C627-4519-B45A-BCA1BF5D8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BFACC7CD-C627-4519-B45A-BCA1BF5D8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B8B09D-40FD-4F5A-8B8C-ADA38E29A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7B8B09D-40FD-4F5A-8B8C-ADA38E29A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7B8B09D-40FD-4F5A-8B8C-ADA38E29A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7B8B09D-40FD-4F5A-8B8C-ADA38E29A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E79B87-BC6B-4748-B10C-B50C0F6A3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7E79B87-BC6B-4748-B10C-B50C0F6A3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A7E79B87-BC6B-4748-B10C-B50C0F6A3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A7E79B87-BC6B-4748-B10C-B50C0F6A3C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F7D5F1-E699-4506-A739-BBD37137F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BF7D5F1-E699-4506-A739-BBD37137F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BF7D5F1-E699-4506-A739-BBD37137F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3BF7D5F1-E699-4506-A739-BBD37137F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9510E-D08F-4FA7-8452-6FE0F63C1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4A49510E-D08F-4FA7-8452-6FE0F63C1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4A49510E-D08F-4FA7-8452-6FE0F63C1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4A49510E-D08F-4FA7-8452-6FE0F63C16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20C393-BAC3-4F88-A373-D5A761650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020C393-BAC3-4F88-A373-D5A761650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A020C393-BAC3-4F88-A373-D5A761650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A020C393-BAC3-4F88-A373-D5A761650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CA11E2-FCA2-49BA-993B-8C29C8DA5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58CA11E2-FCA2-49BA-993B-8C29C8DA5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58CA11E2-FCA2-49BA-993B-8C29C8DA5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58CA11E2-FCA2-49BA-993B-8C29C8DA5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EA7E16-34CA-42E5-98CD-0FAF32231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4EA7E16-34CA-42E5-98CD-0FAF32231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A4EA7E16-34CA-42E5-98CD-0FAF32231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A4EA7E16-34CA-42E5-98CD-0FAF32231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r="7075"/>
          <a:stretch/>
        </p:blipFill>
        <p:spPr>
          <a:xfrm>
            <a:off x="0" y="647700"/>
            <a:ext cx="3892172" cy="4914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2712" y="5867400"/>
            <a:ext cx="3138488" cy="646331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সুনিদিষ্ট সংগ্রহ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98" y="1219201"/>
            <a:ext cx="53340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7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0"/>
            <a:ext cx="2057400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04800" y="533400"/>
            <a:ext cx="2438400" cy="304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838200"/>
            <a:ext cx="2057400" cy="129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971800" y="533400"/>
            <a:ext cx="2438400" cy="304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838200"/>
            <a:ext cx="20574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5867400" y="533400"/>
            <a:ext cx="2438400" cy="304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3300" y="1371600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রহিম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করিম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1295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রহিম, করিম ...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533400" y="3581400"/>
            <a:ext cx="2057400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304800" y="3276600"/>
            <a:ext cx="2438400" cy="304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51917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A={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}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00400" y="3667780"/>
            <a:ext cx="2057400" cy="129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2971800" y="3362980"/>
            <a:ext cx="2438400" cy="304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4200" y="52679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A={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}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3300" y="4201180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b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6096000" y="3657600"/>
            <a:ext cx="20574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5867400" y="3352800"/>
            <a:ext cx="2438400" cy="304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5257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A={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}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4114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a, b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... 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019300" y="6019800"/>
            <a:ext cx="5105400" cy="646331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ফাঁকা, সসীম সেট ও অসীম সেট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438400"/>
            <a:ext cx="1143000" cy="646331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ফাঁকা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2362200"/>
            <a:ext cx="1638300" cy="646331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সসীম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2362200"/>
            <a:ext cx="1905000" cy="707886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অসীম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439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15541E-6 L 0.00625 0.1537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76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1878E-6 L 0.0375 0.1662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14" grpId="0"/>
      <p:bldP spid="15" grpId="0"/>
      <p:bldP spid="18" grpId="0" animBg="1"/>
      <p:bldP spid="19" grpId="0" animBg="1"/>
      <p:bldP spid="20" grpId="0"/>
      <p:bldP spid="22" grpId="0" animBg="1"/>
      <p:bldP spid="23" grpId="0" animBg="1"/>
      <p:bldP spid="24" grpId="0"/>
      <p:bldP spid="25" grpId="0"/>
      <p:bldP spid="25" grpId="1"/>
      <p:bldP spid="26" grpId="0" animBg="1"/>
      <p:bldP spid="27" grpId="0" animBg="1"/>
      <p:bldP spid="28" grpId="0"/>
      <p:bldP spid="29" grpId="0"/>
      <p:bldP spid="29" grpId="1"/>
      <p:bldP spid="31" grpId="0" animBg="1"/>
      <p:bldP spid="4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404</Words>
  <Application>Microsoft Office PowerPoint</Application>
  <PresentationFormat>On-screen Show (4:3)</PresentationFormat>
  <Paragraphs>110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Equation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118</cp:revision>
  <dcterms:created xsi:type="dcterms:W3CDTF">2006-08-16T00:00:00Z</dcterms:created>
  <dcterms:modified xsi:type="dcterms:W3CDTF">2015-02-08T06:35:01Z</dcterms:modified>
</cp:coreProperties>
</file>